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5"/>
    <p:sldMasterId id="2147483781" r:id="rId6"/>
    <p:sldMasterId id="2147483788" r:id="rId7"/>
  </p:sldMasterIdLst>
  <p:notesMasterIdLst>
    <p:notesMasterId r:id="rId15"/>
  </p:notesMasterIdLst>
  <p:handoutMasterIdLst>
    <p:handoutMasterId r:id="rId16"/>
  </p:handoutMasterIdLst>
  <p:sldIdLst>
    <p:sldId id="483" r:id="rId8"/>
    <p:sldId id="433" r:id="rId9"/>
    <p:sldId id="484" r:id="rId10"/>
    <p:sldId id="439" r:id="rId11"/>
    <p:sldId id="437" r:id="rId12"/>
    <p:sldId id="438" r:id="rId13"/>
    <p:sldId id="485" r:id="rId14"/>
  </p:sldIdLst>
  <p:sldSz cx="9144000" cy="6858000" type="screen4x3"/>
  <p:notesSz cx="7010400" cy="9296400"/>
  <p:custDataLst>
    <p:tags r:id="rId17"/>
  </p:custDataLst>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PMC" initials="U" lastIdx="3" clrIdx="0"/>
  <p:cmAuthor id="1" name="Jonathan Lucas (US - NC)" initials="JL" lastIdx="1" clrIdx="1"/>
  <p:cmAuthor id="2" name="Ashley Mayo" initials="AM" lastIdx="2"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DCF0"/>
    <a:srgbClr val="740074"/>
    <a:srgbClr val="FFE1FF"/>
    <a:srgbClr val="9A004D"/>
    <a:srgbClr val="660033"/>
    <a:srgbClr val="669900"/>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11" autoAdjust="0"/>
    <p:restoredTop sz="70072" autoAdjust="0"/>
  </p:normalViewPr>
  <p:slideViewPr>
    <p:cSldViewPr>
      <p:cViewPr>
        <p:scale>
          <a:sx n="63" d="100"/>
          <a:sy n="63" d="100"/>
        </p:scale>
        <p:origin x="-2052" y="-10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5" Type="http://schemas.openxmlformats.org/officeDocument/2006/relationships/slideMaster" Target="slideMasters/slideMaster1.xml"/><Relationship Id="rId15"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3037682" cy="46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41" tIns="46621" rIns="93241" bIns="46621" numCol="1" anchor="t" anchorCtr="0" compatLnSpc="1">
            <a:prstTxWarp prst="textNoShape">
              <a:avLst/>
            </a:prstTxWarp>
          </a:bodyPr>
          <a:lstStyle>
            <a:lvl1pPr defTabSz="931863" eaLnBrk="1" hangingPunct="1">
              <a:defRPr sz="1200">
                <a:latin typeface="Arial" charset="0"/>
              </a:defRPr>
            </a:lvl1pPr>
          </a:lstStyle>
          <a:p>
            <a:endParaRPr lang="en-US"/>
          </a:p>
        </p:txBody>
      </p:sp>
      <p:sp>
        <p:nvSpPr>
          <p:cNvPr id="60419" name="Rectangle 3"/>
          <p:cNvSpPr>
            <a:spLocks noGrp="1" noChangeArrowheads="1"/>
          </p:cNvSpPr>
          <p:nvPr>
            <p:ph type="dt" sz="quarter" idx="1"/>
          </p:nvPr>
        </p:nvSpPr>
        <p:spPr bwMode="auto">
          <a:xfrm>
            <a:off x="3971136" y="0"/>
            <a:ext cx="3037682" cy="46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41" tIns="46621" rIns="93241" bIns="46621" numCol="1" anchor="t" anchorCtr="0" compatLnSpc="1">
            <a:prstTxWarp prst="textNoShape">
              <a:avLst/>
            </a:prstTxWarp>
          </a:bodyPr>
          <a:lstStyle>
            <a:lvl1pPr algn="r" defTabSz="931863" eaLnBrk="1" hangingPunct="1">
              <a:defRPr sz="1200">
                <a:latin typeface="Arial" charset="0"/>
              </a:defRPr>
            </a:lvl1pPr>
          </a:lstStyle>
          <a:p>
            <a:endParaRPr lang="en-US"/>
          </a:p>
        </p:txBody>
      </p:sp>
      <p:sp>
        <p:nvSpPr>
          <p:cNvPr id="60420" name="Rectangle 4"/>
          <p:cNvSpPr>
            <a:spLocks noGrp="1" noChangeArrowheads="1"/>
          </p:cNvSpPr>
          <p:nvPr>
            <p:ph type="ftr" sz="quarter" idx="2"/>
          </p:nvPr>
        </p:nvSpPr>
        <p:spPr bwMode="auto">
          <a:xfrm>
            <a:off x="0" y="8830627"/>
            <a:ext cx="3037682" cy="46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41" tIns="46621" rIns="93241" bIns="46621" numCol="1" anchor="b" anchorCtr="0" compatLnSpc="1">
            <a:prstTxWarp prst="textNoShape">
              <a:avLst/>
            </a:prstTxWarp>
          </a:bodyPr>
          <a:lstStyle>
            <a:lvl1pPr defTabSz="931863" eaLnBrk="1" hangingPunct="1">
              <a:defRPr sz="1200">
                <a:latin typeface="Arial" charset="0"/>
              </a:defRPr>
            </a:lvl1pPr>
          </a:lstStyle>
          <a:p>
            <a:endParaRPr lang="en-US"/>
          </a:p>
        </p:txBody>
      </p:sp>
      <p:sp>
        <p:nvSpPr>
          <p:cNvPr id="60421" name="Rectangle 5"/>
          <p:cNvSpPr>
            <a:spLocks noGrp="1" noChangeArrowheads="1"/>
          </p:cNvSpPr>
          <p:nvPr>
            <p:ph type="sldNum" sz="quarter" idx="3"/>
          </p:nvPr>
        </p:nvSpPr>
        <p:spPr bwMode="auto">
          <a:xfrm>
            <a:off x="3971136" y="8830627"/>
            <a:ext cx="3037682" cy="46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41" tIns="46621" rIns="93241" bIns="46621" numCol="1" anchor="b" anchorCtr="0" compatLnSpc="1">
            <a:prstTxWarp prst="textNoShape">
              <a:avLst/>
            </a:prstTxWarp>
          </a:bodyPr>
          <a:lstStyle>
            <a:lvl1pPr algn="r" defTabSz="931863" eaLnBrk="1" hangingPunct="1">
              <a:defRPr sz="1200">
                <a:latin typeface="Arial" charset="0"/>
              </a:defRPr>
            </a:lvl1pPr>
          </a:lstStyle>
          <a:p>
            <a:fld id="{DD931C95-467B-4A1F-BFF3-FF0BDF1B45A5}" type="slidenum">
              <a:rPr lang="en-US"/>
              <a:pPr/>
              <a:t>‹#›</a:t>
            </a:fld>
            <a:endParaRPr lang="en-US"/>
          </a:p>
        </p:txBody>
      </p:sp>
    </p:spTree>
    <p:extLst>
      <p:ext uri="{BB962C8B-B14F-4D97-AF65-F5344CB8AC3E}">
        <p14:creationId xmlns:p14="http://schemas.microsoft.com/office/powerpoint/2010/main" val="3996251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682" cy="4641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1136" y="0"/>
            <a:ext cx="3037682" cy="464184"/>
          </a:xfrm>
          <a:prstGeom prst="rect">
            <a:avLst/>
          </a:prstGeom>
        </p:spPr>
        <p:txBody>
          <a:bodyPr vert="horz" lIns="91440" tIns="45720" rIns="91440" bIns="45720" rtlCol="0"/>
          <a:lstStyle>
            <a:lvl1pPr algn="r">
              <a:defRPr sz="1200"/>
            </a:lvl1pPr>
          </a:lstStyle>
          <a:p>
            <a:fld id="{B952C7B8-868C-48F0-ACF3-0F448B8F976C}" type="datetimeFigureOut">
              <a:rPr lang="en-US" smtClean="0"/>
              <a:pPr/>
              <a:t>7/12/2016</a:t>
            </a:fld>
            <a:endParaRPr lang="en-US"/>
          </a:p>
        </p:txBody>
      </p:sp>
      <p:sp>
        <p:nvSpPr>
          <p:cNvPr id="4" name="Slide Image Placeholder 3"/>
          <p:cNvSpPr>
            <a:spLocks noGrp="1" noRot="1" noChangeAspect="1"/>
          </p:cNvSpPr>
          <p:nvPr>
            <p:ph type="sldImg" idx="2"/>
          </p:nvPr>
        </p:nvSpPr>
        <p:spPr>
          <a:xfrm>
            <a:off x="1181100" y="698500"/>
            <a:ext cx="4649788"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0883" y="4416109"/>
            <a:ext cx="5608636" cy="418242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0627"/>
            <a:ext cx="3037682" cy="46418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1136" y="8830627"/>
            <a:ext cx="3037682" cy="464184"/>
          </a:xfrm>
          <a:prstGeom prst="rect">
            <a:avLst/>
          </a:prstGeom>
        </p:spPr>
        <p:txBody>
          <a:bodyPr vert="horz" lIns="91440" tIns="45720" rIns="91440" bIns="45720" rtlCol="0" anchor="b"/>
          <a:lstStyle>
            <a:lvl1pPr algn="r">
              <a:defRPr sz="1200"/>
            </a:lvl1pPr>
          </a:lstStyle>
          <a:p>
            <a:fld id="{58EA83C3-4F95-4190-8379-F5EE4652D91D}" type="slidenum">
              <a:rPr lang="en-US" smtClean="0"/>
              <a:pPr/>
              <a:t>‹#›</a:t>
            </a:fld>
            <a:endParaRPr lang="en-US"/>
          </a:p>
        </p:txBody>
      </p:sp>
    </p:spTree>
    <p:extLst>
      <p:ext uri="{BB962C8B-B14F-4D97-AF65-F5344CB8AC3E}">
        <p14:creationId xmlns:p14="http://schemas.microsoft.com/office/powerpoint/2010/main" val="3387592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1</a:t>
            </a:fld>
            <a:endParaRPr lang="en-US" dirty="0"/>
          </a:p>
        </p:txBody>
      </p:sp>
    </p:spTree>
    <p:extLst>
      <p:ext uri="{BB962C8B-B14F-4D97-AF65-F5344CB8AC3E}">
        <p14:creationId xmlns:p14="http://schemas.microsoft.com/office/powerpoint/2010/main" val="2425847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2</a:t>
            </a:fld>
            <a:endParaRPr lang="en-US" dirty="0"/>
          </a:p>
        </p:txBody>
      </p:sp>
    </p:spTree>
    <p:extLst>
      <p:ext uri="{BB962C8B-B14F-4D97-AF65-F5344CB8AC3E}">
        <p14:creationId xmlns:p14="http://schemas.microsoft.com/office/powerpoint/2010/main" val="1467813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help sites</a:t>
            </a:r>
            <a:r>
              <a:rPr lang="en-US" baseline="0" dirty="0"/>
              <a:t> with study recruitment during the Pre-Screening process, SCHARP will provide each site with a PTID list of all enrolled participants in ASPIRE. This list will be available on a site-specific Atlas webpage. SCHARP will email each site when this list is available to download by the Site IoR or the HOPE study coordinator upon study activation. </a:t>
            </a:r>
          </a:p>
          <a:p>
            <a:endParaRPr lang="en-US"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3</a:t>
            </a:fld>
            <a:endParaRPr lang="en-US" dirty="0"/>
          </a:p>
        </p:txBody>
      </p:sp>
    </p:spTree>
    <p:extLst>
      <p:ext uri="{BB962C8B-B14F-4D97-AF65-F5344CB8AC3E}">
        <p14:creationId xmlns:p14="http://schemas.microsoft.com/office/powerpoint/2010/main" val="602193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site-specific</a:t>
            </a:r>
            <a:r>
              <a:rPr lang="en-US" baseline="0" dirty="0"/>
              <a:t> recruitment will provide each ASPIRE participant’s preliminary eligibility status based on data from the ASPIRE study. Reasons for known ineligibility for HOPE will be indicated and include permanent discontinuation from study product during ASPIRE, if the participant seroconverted during the study or if the participant passed away. </a:t>
            </a:r>
          </a:p>
          <a:p>
            <a:endParaRPr lang="en-US" baseline="0" dirty="0"/>
          </a:p>
          <a:p>
            <a:r>
              <a:rPr lang="en-US" dirty="0"/>
              <a:t>A </a:t>
            </a:r>
            <a:r>
              <a:rPr lang="en-US" baseline="0" dirty="0"/>
              <a:t>code will be assigned to each ASPIRE PTID who permanently discontinued from study product to preserve confidentiality for those participants who seroconverted during ASPIRE. This code list will be provided separately on the Atlas webpage. </a:t>
            </a:r>
            <a:endParaRPr lang="en-US"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4</a:t>
            </a:fld>
            <a:endParaRPr lang="en-US" dirty="0"/>
          </a:p>
        </p:txBody>
      </p:sp>
    </p:spTree>
    <p:extLst>
      <p:ext uri="{BB962C8B-B14F-4D97-AF65-F5344CB8AC3E}">
        <p14:creationId xmlns:p14="http://schemas.microsoft.com/office/powerpoint/2010/main" val="3110104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former</a:t>
            </a:r>
            <a:r>
              <a:rPr lang="en-US" baseline="0" dirty="0"/>
              <a:t> ASPIRE Participant will be assigned a number as part of the Pre-Screening Process. This number is called the Pre-Screening number and is generated in Medidata Rave when a participant is added to the database by site staff. The Pre-Screening Number should be transcribed on the Site Eligibility List to aid in tracking the outcome of the pre-screening process for each participant. (Pre-screening ID is labeled as Participant ID in </a:t>
            </a:r>
            <a:r>
              <a:rPr lang="en-US" baseline="0" dirty="0" err="1"/>
              <a:t>Medidata</a:t>
            </a:r>
            <a:r>
              <a:rPr lang="en-US" baseline="0" dirty="0"/>
              <a:t> Rave since this carries over for participant if participant screens/enrolls for study).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5</a:t>
            </a:fld>
            <a:endParaRPr lang="en-US" dirty="0"/>
          </a:p>
        </p:txBody>
      </p:sp>
    </p:spTree>
    <p:extLst>
      <p:ext uri="{BB962C8B-B14F-4D97-AF65-F5344CB8AC3E}">
        <p14:creationId xmlns:p14="http://schemas.microsoft.com/office/powerpoint/2010/main" val="3720562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a:t>
            </a:r>
            <a:r>
              <a:rPr lang="en-US" baseline="0" dirty="0"/>
              <a:t> pre-screening outcome is known for an ASPIRE participant, complete the Pre-Screening Outcome CRF. This CRF is required for each enrolled ASPIRE participant and thus, 2,629 Pre-Screening Outcome CRFs should be submitted across all HOPE sites. If a former ASPIRE participant does not complete a HOPE screening visit, the Pre-Screening Outcome CRF will be the only CRF that is completed for that ASPIRE participant. </a:t>
            </a:r>
          </a:p>
          <a:p>
            <a:endParaRPr lang="en-US" baseline="0" dirty="0"/>
          </a:p>
          <a:p>
            <a:r>
              <a:rPr lang="en-US" baseline="0" dirty="0"/>
              <a:t>Note that if a former ASPIRE participant who was enrolled at your site has relocated or chosen to screen at another HOPE study site, you will need to coordinate and ensure that the site at which the participant screens for HOPE adds the participant to the HOPE Medidata Rave database and completes the Pre-Screening Outcome form.  </a:t>
            </a:r>
            <a:endParaRPr lang="en-US"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6</a:t>
            </a:fld>
            <a:endParaRPr lang="en-US" dirty="0"/>
          </a:p>
        </p:txBody>
      </p:sp>
    </p:spTree>
    <p:extLst>
      <p:ext uri="{BB962C8B-B14F-4D97-AF65-F5344CB8AC3E}">
        <p14:creationId xmlns:p14="http://schemas.microsoft.com/office/powerpoint/2010/main" val="2859012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a:t>
            </a:r>
            <a:r>
              <a:rPr lang="en-US" baseline="0" dirty="0"/>
              <a:t> ASPIRE PTID provided in this form to make a linkage for each participant across both studies. </a:t>
            </a:r>
            <a:endParaRPr lang="en-US" baseline="0" dirty="0" smtClean="0"/>
          </a:p>
          <a:p>
            <a:endParaRPr lang="en-US" baseline="0" dirty="0" smtClean="0"/>
          </a:p>
          <a:p>
            <a:r>
              <a:rPr lang="en-US" baseline="0" dirty="0" smtClean="0"/>
              <a:t>This last question “Did the participant conduct a screening visit as part of the” is asked as a trigger question to populate the next forms based on if the participant is part of the Decliner population or MTN-025 main study population. </a:t>
            </a:r>
            <a:endParaRPr lang="en-US"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7</a:t>
            </a:fld>
            <a:endParaRPr lang="en-US" dirty="0"/>
          </a:p>
        </p:txBody>
      </p:sp>
    </p:spTree>
    <p:extLst>
      <p:ext uri="{BB962C8B-B14F-4D97-AF65-F5344CB8AC3E}">
        <p14:creationId xmlns:p14="http://schemas.microsoft.com/office/powerpoint/2010/main" val="2491140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lvl1pPr>
              <a:defRPr>
                <a:latin typeface="Times New Roman" pitchFamily="18" charset="0"/>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pitchFamily="18"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pitchFamily="18" charset="0"/>
                <a:cs typeface="Arial" charset="0"/>
              </a:defRPr>
            </a:lvl1pPr>
          </a:lstStyle>
          <a:p>
            <a:pPr>
              <a:defRPr/>
            </a:pPr>
            <a:fld id="{AD505D15-6459-436B-8728-2A2C9F528C4A}" type="slidenum">
              <a:rPr lang="en-US"/>
              <a:pPr>
                <a:defRPr/>
              </a:pPr>
              <a:t>‹#›</a:t>
            </a:fld>
            <a:endParaRPr lang="en-US"/>
          </a:p>
        </p:txBody>
      </p:sp>
      <p:sp>
        <p:nvSpPr>
          <p:cNvPr id="8" name="Text Placeholder 2"/>
          <p:cNvSpPr>
            <a:spLocks noGrp="1"/>
          </p:cNvSpPr>
          <p:nvPr>
            <p:ph type="body" sz="quarter" idx="13"/>
          </p:nvPr>
        </p:nvSpPr>
        <p:spPr>
          <a:xfrm>
            <a:off x="3962400" y="1371600"/>
            <a:ext cx="4724400" cy="4724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2057400" indent="-228600">
              <a:buFont typeface="Arial" pitchFamily="34" charset="0"/>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3"/>
          <p:cNvSpPr>
            <a:spLocks noGrp="1"/>
          </p:cNvSpPr>
          <p:nvPr>
            <p:ph type="title"/>
          </p:nvPr>
        </p:nvSpPr>
        <p:spPr>
          <a:xfrm>
            <a:off x="381000" y="1371600"/>
            <a:ext cx="2743200" cy="3581400"/>
          </a:xfrm>
        </p:spPr>
        <p:txBody>
          <a:bodyPr anchor="t"/>
          <a:lstStyle>
            <a:lvl1pPr algn="r">
              <a:defRPr>
                <a:solidFill>
                  <a:schemeClr val="accent1"/>
                </a:solidFill>
              </a:defRPr>
            </a:lvl1pPr>
          </a:lstStyle>
          <a:p>
            <a:r>
              <a:rPr lang="en-US" dirty="0"/>
              <a:t>Click to edit Master title style</a:t>
            </a:r>
          </a:p>
        </p:txBody>
      </p:sp>
      <p:cxnSp>
        <p:nvCxnSpPr>
          <p:cNvPr id="10" name="Straight Connector 9"/>
          <p:cNvCxnSpPr/>
          <p:nvPr userDrawn="1"/>
        </p:nvCxnSpPr>
        <p:spPr>
          <a:xfrm rot="5400000">
            <a:off x="1440140" y="3694906"/>
            <a:ext cx="4648200" cy="1588"/>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379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439863"/>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740074"/>
                </a:solidFill>
              </a:defRPr>
            </a:lvl1pPr>
          </a:lstStyle>
          <a:p>
            <a:r>
              <a:rPr lang="en-US" dirty="0"/>
              <a:t>Click to edit Master title style</a:t>
            </a:r>
          </a:p>
        </p:txBody>
      </p:sp>
      <p:sp>
        <p:nvSpPr>
          <p:cNvPr id="3" name="Content Placeholder 2"/>
          <p:cNvSpPr>
            <a:spLocks noGrp="1"/>
          </p:cNvSpPr>
          <p:nvPr>
            <p:ph idx="1"/>
          </p:nvPr>
        </p:nvSpPr>
        <p:spPr>
          <a:xfrm>
            <a:off x="457200" y="1600200"/>
            <a:ext cx="8229600" cy="4785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7884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439863"/>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9696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9696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4740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439863"/>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4268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82451"/>
            <a:ext cx="4040188" cy="42873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4268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282451"/>
            <a:ext cx="4041775" cy="42873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6129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439863"/>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5359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317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pitchFamily="18" charset="0"/>
                <a:cs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pitchFamily="18"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pitchFamily="18" charset="0"/>
                <a:cs typeface="Arial" charset="0"/>
              </a:defRPr>
            </a:lvl1pPr>
          </a:lstStyle>
          <a:p>
            <a:pPr>
              <a:defRPr/>
            </a:pPr>
            <a:fld id="{25E5E469-9E19-4C9A-A447-D3CB0C3C5AB5}" type="slidenum">
              <a:rPr lang="en-US"/>
              <a:pPr>
                <a:defRPr/>
              </a:pPr>
              <a:t>‹#›</a:t>
            </a:fld>
            <a:endParaRPr lang="en-US"/>
          </a:p>
        </p:txBody>
      </p:sp>
    </p:spTree>
    <p:extLst>
      <p:ext uri="{BB962C8B-B14F-4D97-AF65-F5344CB8AC3E}">
        <p14:creationId xmlns:p14="http://schemas.microsoft.com/office/powerpoint/2010/main" val="3022119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922588"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657600"/>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lvl1pPr>
              <a:defRPr>
                <a:solidFill>
                  <a:srgbClr val="740074"/>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99009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29512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439863"/>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740074"/>
                </a:solidFill>
              </a:defRPr>
            </a:lvl1pPr>
          </a:lstStyle>
          <a:p>
            <a:r>
              <a:rPr lang="en-US" dirty="0"/>
              <a:t>Click to edit Master title style</a:t>
            </a:r>
          </a:p>
        </p:txBody>
      </p:sp>
      <p:sp>
        <p:nvSpPr>
          <p:cNvPr id="3" name="Content Placeholder 2"/>
          <p:cNvSpPr>
            <a:spLocks noGrp="1"/>
          </p:cNvSpPr>
          <p:nvPr>
            <p:ph idx="1"/>
          </p:nvPr>
        </p:nvSpPr>
        <p:spPr>
          <a:xfrm>
            <a:off x="457200" y="1600200"/>
            <a:ext cx="8229600" cy="4785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4417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439863"/>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9696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9696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3483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439863"/>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4268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82451"/>
            <a:ext cx="4040188" cy="42873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4268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282451"/>
            <a:ext cx="4041775" cy="42873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2988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439863"/>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7837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6013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657600"/>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lvl1pPr>
              <a:defRPr>
                <a:solidFill>
                  <a:srgbClr val="740074"/>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99009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4328617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828800"/>
            <a:ext cx="82296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964" name="Rectangle 4"/>
          <p:cNvSpPr>
            <a:spLocks noGrp="1" noChangeArrowheads="1"/>
          </p:cNvSpPr>
          <p:nvPr>
            <p:ph type="dt" sz="half" idx="2"/>
          </p:nvPr>
        </p:nvSpPr>
        <p:spPr bwMode="auto">
          <a:xfrm>
            <a:off x="457200" y="6248400"/>
            <a:ext cx="16764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Arial" pitchFamily="34" charset="0"/>
                <a:cs typeface="+mn-cs"/>
              </a:defRPr>
            </a:lvl1pPr>
          </a:lstStyle>
          <a:p>
            <a:pPr>
              <a:defRPr/>
            </a:pPr>
            <a:endParaRPr lang="en-US"/>
          </a:p>
        </p:txBody>
      </p:sp>
      <p:sp>
        <p:nvSpPr>
          <p:cNvPr id="40965"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latin typeface="Arial" pitchFamily="34" charset="0"/>
                <a:cs typeface="+mn-cs"/>
              </a:defRPr>
            </a:lvl1pPr>
          </a:lstStyle>
          <a:p>
            <a:pPr>
              <a:defRPr/>
            </a:pPr>
            <a:endParaRPr lang="en-US"/>
          </a:p>
        </p:txBody>
      </p:sp>
      <p:sp>
        <p:nvSpPr>
          <p:cNvPr id="40966" name="Rectangle 6"/>
          <p:cNvSpPr>
            <a:spLocks noGrp="1" noChangeArrowheads="1"/>
          </p:cNvSpPr>
          <p:nvPr>
            <p:ph type="sldNum" sz="quarter" idx="4"/>
          </p:nvPr>
        </p:nvSpPr>
        <p:spPr bwMode="auto">
          <a:xfrm>
            <a:off x="6781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latin typeface="Arial" pitchFamily="34" charset="0"/>
                <a:cs typeface="+mn-cs"/>
              </a:defRPr>
            </a:lvl1pPr>
          </a:lstStyle>
          <a:p>
            <a:pPr>
              <a:defRPr/>
            </a:pPr>
            <a:fld id="{0230AA6D-6674-460F-B129-5B098C941093}" type="slidenum">
              <a:rPr lang="en-US"/>
              <a:pPr>
                <a:defRPr/>
              </a:pPr>
              <a:t>‹#›</a:t>
            </a:fld>
            <a:endParaRPr lang="en-US"/>
          </a:p>
        </p:txBody>
      </p:sp>
      <p:sp>
        <p:nvSpPr>
          <p:cNvPr id="2057" name="Rectangle 9"/>
          <p:cNvSpPr>
            <a:spLocks noChangeArrowheads="1"/>
          </p:cNvSpPr>
          <p:nvPr/>
        </p:nvSpPr>
        <p:spPr bwMode="auto">
          <a:xfrm>
            <a:off x="8737600" y="152400"/>
            <a:ext cx="228600" cy="186342"/>
          </a:xfrm>
          <a:prstGeom prst="rect">
            <a:avLst/>
          </a:prstGeom>
          <a:solidFill>
            <a:schemeClr val="bg2"/>
          </a:solidFill>
          <a:ln w="12700">
            <a:solidFill>
              <a:schemeClr val="tx1"/>
            </a:solidFill>
            <a:miter lim="800000"/>
            <a:headEnd/>
            <a:tailEnd/>
          </a:ln>
        </p:spPr>
        <p:txBody>
          <a:bodyPr wrap="none" anchor="ctr"/>
          <a:lstStyle/>
          <a:p>
            <a:pPr algn="ctr" eaLnBrk="1" hangingPunct="1"/>
            <a:endParaRPr lang="en-US" sz="2400">
              <a:solidFill>
                <a:srgbClr val="000000"/>
              </a:solidFill>
              <a:latin typeface="Arial" charset="0"/>
              <a:cs typeface="Arial" charset="0"/>
            </a:endParaRPr>
          </a:p>
        </p:txBody>
      </p:sp>
      <p:sp>
        <p:nvSpPr>
          <p:cNvPr id="2058" name="Rectangle 10"/>
          <p:cNvSpPr>
            <a:spLocks noChangeArrowheads="1"/>
          </p:cNvSpPr>
          <p:nvPr/>
        </p:nvSpPr>
        <p:spPr bwMode="auto">
          <a:xfrm>
            <a:off x="279400" y="152400"/>
            <a:ext cx="8455025" cy="186342"/>
          </a:xfrm>
          <a:prstGeom prst="rect">
            <a:avLst/>
          </a:prstGeom>
          <a:solidFill>
            <a:schemeClr val="accent2"/>
          </a:solidFill>
          <a:ln w="12700">
            <a:solidFill>
              <a:schemeClr val="tx1"/>
            </a:solidFill>
            <a:miter lim="800000"/>
            <a:headEnd/>
            <a:tailEnd/>
          </a:ln>
        </p:spPr>
        <p:txBody>
          <a:bodyPr wrap="none" anchor="ctr"/>
          <a:lstStyle/>
          <a:p>
            <a:pPr algn="ctr" eaLnBrk="1" hangingPunct="1"/>
            <a:endParaRPr lang="en-US" sz="2400">
              <a:solidFill>
                <a:srgbClr val="000000"/>
              </a:solidFill>
              <a:latin typeface="Arial" charset="0"/>
              <a:cs typeface="Arial" charset="0"/>
            </a:endParaRPr>
          </a:p>
        </p:txBody>
      </p:sp>
      <p:sp>
        <p:nvSpPr>
          <p:cNvPr id="2059" name="Rectangle 11"/>
          <p:cNvSpPr>
            <a:spLocks noChangeArrowheads="1"/>
          </p:cNvSpPr>
          <p:nvPr/>
        </p:nvSpPr>
        <p:spPr bwMode="auto">
          <a:xfrm>
            <a:off x="279400" y="338742"/>
            <a:ext cx="8455025" cy="113090"/>
          </a:xfrm>
          <a:prstGeom prst="rect">
            <a:avLst/>
          </a:prstGeom>
          <a:solidFill>
            <a:schemeClr val="bg2"/>
          </a:solidFill>
          <a:ln w="12700">
            <a:solidFill>
              <a:schemeClr val="tx1"/>
            </a:solidFill>
            <a:miter lim="800000"/>
            <a:headEnd/>
            <a:tailEnd/>
          </a:ln>
        </p:spPr>
        <p:txBody>
          <a:bodyPr wrap="none" anchor="ctr"/>
          <a:lstStyle/>
          <a:p>
            <a:pPr algn="ctr" eaLnBrk="1" hangingPunct="1"/>
            <a:endParaRPr lang="en-US" sz="2400">
              <a:solidFill>
                <a:srgbClr val="000000"/>
              </a:solidFill>
              <a:latin typeface="Arial" charset="0"/>
              <a:cs typeface="Arial" charset="0"/>
            </a:endParaRPr>
          </a:p>
        </p:txBody>
      </p:sp>
      <p:sp>
        <p:nvSpPr>
          <p:cNvPr id="2060" name="Rectangle 12"/>
          <p:cNvSpPr>
            <a:spLocks noChangeArrowheads="1"/>
          </p:cNvSpPr>
          <p:nvPr/>
        </p:nvSpPr>
        <p:spPr bwMode="auto">
          <a:xfrm>
            <a:off x="8737600" y="338742"/>
            <a:ext cx="228600" cy="110520"/>
          </a:xfrm>
          <a:prstGeom prst="rect">
            <a:avLst/>
          </a:prstGeom>
          <a:solidFill>
            <a:schemeClr val="accent2"/>
          </a:solidFill>
          <a:ln w="12700">
            <a:solidFill>
              <a:schemeClr val="tx1"/>
            </a:solidFill>
            <a:miter lim="800000"/>
            <a:headEnd/>
            <a:tailEnd/>
          </a:ln>
        </p:spPr>
        <p:txBody>
          <a:bodyPr wrap="none" anchor="ctr"/>
          <a:lstStyle/>
          <a:p>
            <a:pPr algn="ctr" eaLnBrk="1" hangingPunct="1"/>
            <a:endParaRPr lang="en-US" sz="2400">
              <a:solidFill>
                <a:srgbClr val="000000"/>
              </a:solidFill>
              <a:latin typeface="Arial" charset="0"/>
              <a:cs typeface="Arial" charset="0"/>
            </a:endParaRPr>
          </a:p>
        </p:txBody>
      </p:sp>
      <p:pic>
        <p:nvPicPr>
          <p:cNvPr id="13" name="Picture 12" descr="MTN LOGO_Fin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6096000"/>
            <a:ext cx="11699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6524937"/>
      </p:ext>
    </p:extLst>
  </p:cSld>
  <p:clrMap bg1="lt1" tx1="dk1" bg2="lt2" tx2="dk2" accent1="accent1" accent2="accent2" accent3="accent3" accent4="accent4" accent5="accent5" accent6="accent6" hlink="hlink" folHlink="folHlink"/>
  <p:sldLayoutIdLst>
    <p:sldLayoutId id="2147483715" r:id="rId1"/>
    <p:sldLayoutId id="2147483716" r:id="rId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itchFamily="34" charset="0"/>
        </a:defRPr>
      </a:lvl2pPr>
      <a:lvl3pPr algn="l" rtl="0" eaLnBrk="0" fontAlgn="base" hangingPunct="0">
        <a:spcBef>
          <a:spcPct val="0"/>
        </a:spcBef>
        <a:spcAft>
          <a:spcPct val="0"/>
        </a:spcAft>
        <a:defRPr sz="4400">
          <a:solidFill>
            <a:schemeClr val="tx2"/>
          </a:solidFill>
          <a:latin typeface="Arial" pitchFamily="34" charset="0"/>
        </a:defRPr>
      </a:lvl3pPr>
      <a:lvl4pPr algn="l" rtl="0" eaLnBrk="0" fontAlgn="base" hangingPunct="0">
        <a:spcBef>
          <a:spcPct val="0"/>
        </a:spcBef>
        <a:spcAft>
          <a:spcPct val="0"/>
        </a:spcAft>
        <a:defRPr sz="4400">
          <a:solidFill>
            <a:schemeClr val="tx2"/>
          </a:solidFill>
          <a:latin typeface="Arial" pitchFamily="34" charset="0"/>
        </a:defRPr>
      </a:lvl4pPr>
      <a:lvl5pPr algn="l" rtl="0" eaLnBrk="0" fontAlgn="base" hangingPunct="0">
        <a:spcBef>
          <a:spcPct val="0"/>
        </a:spcBef>
        <a:spcAft>
          <a:spcPct val="0"/>
        </a:spcAft>
        <a:defRPr sz="4400">
          <a:solidFill>
            <a:schemeClr val="tx2"/>
          </a:solidFill>
          <a:latin typeface="Arial" pitchFamily="34" charset="0"/>
        </a:defRPr>
      </a:lvl5pPr>
      <a:lvl6pPr marL="457200" algn="l" rtl="0" fontAlgn="base">
        <a:spcBef>
          <a:spcPct val="0"/>
        </a:spcBef>
        <a:spcAft>
          <a:spcPct val="0"/>
        </a:spcAft>
        <a:defRPr sz="4400">
          <a:solidFill>
            <a:schemeClr val="tx2"/>
          </a:solidFill>
          <a:latin typeface="Arial" pitchFamily="34" charset="0"/>
        </a:defRPr>
      </a:lvl6pPr>
      <a:lvl7pPr marL="914400" algn="l" rtl="0" fontAlgn="base">
        <a:spcBef>
          <a:spcPct val="0"/>
        </a:spcBef>
        <a:spcAft>
          <a:spcPct val="0"/>
        </a:spcAft>
        <a:defRPr sz="4400">
          <a:solidFill>
            <a:schemeClr val="tx2"/>
          </a:solidFill>
          <a:latin typeface="Arial" pitchFamily="34" charset="0"/>
        </a:defRPr>
      </a:lvl7pPr>
      <a:lvl8pPr marL="1371600" algn="l" rtl="0" fontAlgn="base">
        <a:spcBef>
          <a:spcPct val="0"/>
        </a:spcBef>
        <a:spcAft>
          <a:spcPct val="0"/>
        </a:spcAft>
        <a:defRPr sz="4400">
          <a:solidFill>
            <a:schemeClr val="tx2"/>
          </a:solidFill>
          <a:latin typeface="Arial" pitchFamily="34" charset="0"/>
        </a:defRPr>
      </a:lvl8pPr>
      <a:lvl9pPr marL="1828800" algn="l" rtl="0" fontAlgn="base">
        <a:spcBef>
          <a:spcPct val="0"/>
        </a:spcBef>
        <a:spcAft>
          <a:spcPct val="0"/>
        </a:spcAft>
        <a:defRPr sz="4400">
          <a:solidFill>
            <a:schemeClr val="tx2"/>
          </a:solidFill>
          <a:latin typeface="Arial" pitchFamily="34" charset="0"/>
        </a:defRPr>
      </a:lvl9pPr>
    </p:titleStyle>
    <p:bodyStyle>
      <a:lvl1pPr marL="469900" indent="-469900" algn="l" rtl="0" eaLnBrk="0" fontAlgn="base" hangingPunct="0">
        <a:spcBef>
          <a:spcPct val="20000"/>
        </a:spcBef>
        <a:spcAft>
          <a:spcPct val="0"/>
        </a:spcAft>
        <a:buClr>
          <a:schemeClr val="bg2"/>
        </a:buClr>
        <a:buSzPct val="70000"/>
        <a:buFont typeface="Wingdings" pitchFamily="2" charset="2"/>
        <a:buChar char="o"/>
        <a:defRPr sz="3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itchFamily="2" charset="2"/>
        <a:buChar char="n"/>
        <a:defRPr sz="2800">
          <a:solidFill>
            <a:schemeClr val="tx1"/>
          </a:solidFill>
          <a:latin typeface="+mn-lt"/>
        </a:defRPr>
      </a:lvl2pPr>
      <a:lvl3pPr marL="1377950" indent="-468313" algn="l" rtl="0" eaLnBrk="0" fontAlgn="base" hangingPunct="0">
        <a:spcBef>
          <a:spcPct val="20000"/>
        </a:spcBef>
        <a:spcAft>
          <a:spcPct val="0"/>
        </a:spcAft>
        <a:buClr>
          <a:schemeClr val="bg2"/>
        </a:buClr>
        <a:buSzPct val="65000"/>
        <a:buFont typeface="Wingdings" pitchFamily="2" charset="2"/>
        <a:buChar char="o"/>
        <a:defRPr sz="2400">
          <a:solidFill>
            <a:schemeClr val="tx1"/>
          </a:solidFill>
          <a:latin typeface="+mn-lt"/>
        </a:defRPr>
      </a:lvl3pPr>
      <a:lvl4pPr marL="1827213" indent="-438150" algn="l" rtl="0" eaLnBrk="0" fontAlgn="base" hangingPunct="0">
        <a:spcBef>
          <a:spcPct val="20000"/>
        </a:spcBef>
        <a:spcAft>
          <a:spcPct val="0"/>
        </a:spcAft>
        <a:buClr>
          <a:schemeClr val="accent2"/>
        </a:buClr>
        <a:buSzPct val="75000"/>
        <a:buFont typeface="Wingdings" pitchFamily="2" charset="2"/>
        <a:buChar char="n"/>
        <a:defRPr sz="2000">
          <a:solidFill>
            <a:schemeClr val="tx1"/>
          </a:solidFill>
          <a:latin typeface="+mn-lt"/>
        </a:defRPr>
      </a:lvl4pPr>
      <a:lvl5pPr marL="2297113" indent="-468313" algn="l" rtl="0" eaLnBrk="0" fontAlgn="base" hangingPunct="0">
        <a:spcBef>
          <a:spcPct val="20000"/>
        </a:spcBef>
        <a:spcAft>
          <a:spcPct val="0"/>
        </a:spcAft>
        <a:buClr>
          <a:schemeClr val="accent1"/>
        </a:buClr>
        <a:buSzPct val="50000"/>
        <a:buFont typeface="Wingdings" pitchFamily="2" charset="2"/>
        <a:buChar char="o"/>
        <a:defRPr sz="2000">
          <a:solidFill>
            <a:schemeClr val="tx1"/>
          </a:solidFill>
          <a:latin typeface="+mn-lt"/>
        </a:defRPr>
      </a:lvl5pPr>
      <a:lvl6pPr marL="27543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6pPr>
      <a:lvl7pPr marL="32115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7pPr>
      <a:lvl8pPr marL="36687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8pPr>
      <a:lvl9pPr marL="41259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eaLnBrk="1" hangingPunct="1">
              <a:defRPr/>
            </a:pPr>
            <a:fld id="{3A3E23BA-B349-47CE-AA4C-3290E973C6B6}" type="datetimeFigureOut">
              <a:rPr lang="en-US">
                <a:solidFill>
                  <a:prstClr val="black">
                    <a:tint val="75000"/>
                  </a:prstClr>
                </a:solidFill>
              </a:rPr>
              <a:pPr eaLnBrk="1" hangingPunct="1">
                <a:defRPr/>
              </a:pPr>
              <a:t>7/12/2016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eaLnBrk="1" hangingPunct="1">
              <a:defRPr/>
            </a:pPr>
            <a:fld id="{6A5B6429-6ED7-4B0A-99FC-6A29B22D66BA}" type="slidenum">
              <a:rPr lang="en-US">
                <a:solidFill>
                  <a:prstClr val="black">
                    <a:tint val="75000"/>
                  </a:prstClr>
                </a:solidFill>
              </a:rPr>
              <a:pPr eaLnBrk="1" hangingPunct="1">
                <a:defRPr/>
              </a:pPr>
              <a:t>‹#›</a:t>
            </a:fld>
            <a:endParaRPr lang="en-US">
              <a:solidFill>
                <a:prstClr val="black">
                  <a:tint val="75000"/>
                </a:prstClr>
              </a:solidFill>
            </a:endParaRPr>
          </a:p>
        </p:txBody>
      </p:sp>
    </p:spTree>
    <p:extLst>
      <p:ext uri="{BB962C8B-B14F-4D97-AF65-F5344CB8AC3E}">
        <p14:creationId xmlns:p14="http://schemas.microsoft.com/office/powerpoint/2010/main" val="399334896"/>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ndara" pitchFamily="34" charset="0"/>
        </a:defRPr>
      </a:lvl2pPr>
      <a:lvl3pPr algn="ctr" rtl="0" fontAlgn="base">
        <a:spcBef>
          <a:spcPct val="0"/>
        </a:spcBef>
        <a:spcAft>
          <a:spcPct val="0"/>
        </a:spcAft>
        <a:defRPr sz="4400">
          <a:solidFill>
            <a:schemeClr val="tx1"/>
          </a:solidFill>
          <a:latin typeface="Candara" pitchFamily="34" charset="0"/>
        </a:defRPr>
      </a:lvl3pPr>
      <a:lvl4pPr algn="ctr" rtl="0" fontAlgn="base">
        <a:spcBef>
          <a:spcPct val="0"/>
        </a:spcBef>
        <a:spcAft>
          <a:spcPct val="0"/>
        </a:spcAft>
        <a:defRPr sz="4400">
          <a:solidFill>
            <a:schemeClr val="tx1"/>
          </a:solidFill>
          <a:latin typeface="Candara" pitchFamily="34" charset="0"/>
        </a:defRPr>
      </a:lvl4pPr>
      <a:lvl5pPr algn="ctr" rtl="0" fontAlgn="base">
        <a:spcBef>
          <a:spcPct val="0"/>
        </a:spcBef>
        <a:spcAft>
          <a:spcPct val="0"/>
        </a:spcAft>
        <a:defRPr sz="4400">
          <a:solidFill>
            <a:schemeClr val="tx1"/>
          </a:solidFill>
          <a:latin typeface="Candara" pitchFamily="34" charset="0"/>
        </a:defRPr>
      </a:lvl5pPr>
      <a:lvl6pPr marL="457200" algn="ctr" rtl="0" fontAlgn="base">
        <a:spcBef>
          <a:spcPct val="0"/>
        </a:spcBef>
        <a:spcAft>
          <a:spcPct val="0"/>
        </a:spcAft>
        <a:defRPr sz="4400">
          <a:solidFill>
            <a:schemeClr val="tx1"/>
          </a:solidFill>
          <a:latin typeface="Candara" pitchFamily="34" charset="0"/>
        </a:defRPr>
      </a:lvl6pPr>
      <a:lvl7pPr marL="914400" algn="ctr" rtl="0" fontAlgn="base">
        <a:spcBef>
          <a:spcPct val="0"/>
        </a:spcBef>
        <a:spcAft>
          <a:spcPct val="0"/>
        </a:spcAft>
        <a:defRPr sz="4400">
          <a:solidFill>
            <a:schemeClr val="tx1"/>
          </a:solidFill>
          <a:latin typeface="Candara" pitchFamily="34" charset="0"/>
        </a:defRPr>
      </a:lvl7pPr>
      <a:lvl8pPr marL="1371600" algn="ctr" rtl="0" fontAlgn="base">
        <a:spcBef>
          <a:spcPct val="0"/>
        </a:spcBef>
        <a:spcAft>
          <a:spcPct val="0"/>
        </a:spcAft>
        <a:defRPr sz="4400">
          <a:solidFill>
            <a:schemeClr val="tx1"/>
          </a:solidFill>
          <a:latin typeface="Candara" pitchFamily="34" charset="0"/>
        </a:defRPr>
      </a:lvl8pPr>
      <a:lvl9pPr marL="1828800" algn="ctr" rtl="0" fontAlgn="base">
        <a:spcBef>
          <a:spcPct val="0"/>
        </a:spcBef>
        <a:spcAft>
          <a:spcPct val="0"/>
        </a:spcAft>
        <a:defRPr sz="4400">
          <a:solidFill>
            <a:schemeClr val="tx1"/>
          </a:solidFill>
          <a:latin typeface="Candara"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eaLnBrk="1" hangingPunct="1">
              <a:defRPr/>
            </a:pPr>
            <a:fld id="{3A3E23BA-B349-47CE-AA4C-3290E973C6B6}" type="datetimeFigureOut">
              <a:rPr lang="en-US">
                <a:solidFill>
                  <a:prstClr val="black">
                    <a:tint val="75000"/>
                  </a:prstClr>
                </a:solidFill>
              </a:rPr>
              <a:pPr eaLnBrk="1" hangingPunct="1">
                <a:defRPr/>
              </a:pPr>
              <a:t>7/12/2016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eaLnBrk="1" hangingPunct="1">
              <a:defRPr/>
            </a:pPr>
            <a:fld id="{6A5B6429-6ED7-4B0A-99FC-6A29B22D66BA}" type="slidenum">
              <a:rPr lang="en-US">
                <a:solidFill>
                  <a:prstClr val="black">
                    <a:tint val="75000"/>
                  </a:prstClr>
                </a:solidFill>
              </a:rPr>
              <a:pPr eaLnBrk="1" hangingPunct="1">
                <a:defRPr/>
              </a:pPr>
              <a:t>‹#›</a:t>
            </a:fld>
            <a:endParaRPr lang="en-US">
              <a:solidFill>
                <a:prstClr val="black">
                  <a:tint val="75000"/>
                </a:prstClr>
              </a:solidFill>
            </a:endParaRPr>
          </a:p>
        </p:txBody>
      </p:sp>
    </p:spTree>
    <p:extLst>
      <p:ext uri="{BB962C8B-B14F-4D97-AF65-F5344CB8AC3E}">
        <p14:creationId xmlns:p14="http://schemas.microsoft.com/office/powerpoint/2010/main" val="955920526"/>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ndara" pitchFamily="34" charset="0"/>
        </a:defRPr>
      </a:lvl2pPr>
      <a:lvl3pPr algn="ctr" rtl="0" fontAlgn="base">
        <a:spcBef>
          <a:spcPct val="0"/>
        </a:spcBef>
        <a:spcAft>
          <a:spcPct val="0"/>
        </a:spcAft>
        <a:defRPr sz="4400">
          <a:solidFill>
            <a:schemeClr val="tx1"/>
          </a:solidFill>
          <a:latin typeface="Candara" pitchFamily="34" charset="0"/>
        </a:defRPr>
      </a:lvl3pPr>
      <a:lvl4pPr algn="ctr" rtl="0" fontAlgn="base">
        <a:spcBef>
          <a:spcPct val="0"/>
        </a:spcBef>
        <a:spcAft>
          <a:spcPct val="0"/>
        </a:spcAft>
        <a:defRPr sz="4400">
          <a:solidFill>
            <a:schemeClr val="tx1"/>
          </a:solidFill>
          <a:latin typeface="Candara" pitchFamily="34" charset="0"/>
        </a:defRPr>
      </a:lvl4pPr>
      <a:lvl5pPr algn="ctr" rtl="0" fontAlgn="base">
        <a:spcBef>
          <a:spcPct val="0"/>
        </a:spcBef>
        <a:spcAft>
          <a:spcPct val="0"/>
        </a:spcAft>
        <a:defRPr sz="4400">
          <a:solidFill>
            <a:schemeClr val="tx1"/>
          </a:solidFill>
          <a:latin typeface="Candara" pitchFamily="34" charset="0"/>
        </a:defRPr>
      </a:lvl5pPr>
      <a:lvl6pPr marL="457200" algn="ctr" rtl="0" fontAlgn="base">
        <a:spcBef>
          <a:spcPct val="0"/>
        </a:spcBef>
        <a:spcAft>
          <a:spcPct val="0"/>
        </a:spcAft>
        <a:defRPr sz="4400">
          <a:solidFill>
            <a:schemeClr val="tx1"/>
          </a:solidFill>
          <a:latin typeface="Candara" pitchFamily="34" charset="0"/>
        </a:defRPr>
      </a:lvl6pPr>
      <a:lvl7pPr marL="914400" algn="ctr" rtl="0" fontAlgn="base">
        <a:spcBef>
          <a:spcPct val="0"/>
        </a:spcBef>
        <a:spcAft>
          <a:spcPct val="0"/>
        </a:spcAft>
        <a:defRPr sz="4400">
          <a:solidFill>
            <a:schemeClr val="tx1"/>
          </a:solidFill>
          <a:latin typeface="Candara" pitchFamily="34" charset="0"/>
        </a:defRPr>
      </a:lvl7pPr>
      <a:lvl8pPr marL="1371600" algn="ctr" rtl="0" fontAlgn="base">
        <a:spcBef>
          <a:spcPct val="0"/>
        </a:spcBef>
        <a:spcAft>
          <a:spcPct val="0"/>
        </a:spcAft>
        <a:defRPr sz="4400">
          <a:solidFill>
            <a:schemeClr val="tx1"/>
          </a:solidFill>
          <a:latin typeface="Candara" pitchFamily="34" charset="0"/>
        </a:defRPr>
      </a:lvl8pPr>
      <a:lvl9pPr marL="1828800" algn="ctr" rtl="0" fontAlgn="base">
        <a:spcBef>
          <a:spcPct val="0"/>
        </a:spcBef>
        <a:spcAft>
          <a:spcPct val="0"/>
        </a:spcAft>
        <a:defRPr sz="4400">
          <a:solidFill>
            <a:schemeClr val="tx1"/>
          </a:solidFill>
          <a:latin typeface="Candara"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9.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hyperlink" Target="http://www.fredhutch.org/en.html" TargetMode="External"/><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650875" y="1600200"/>
            <a:ext cx="8001000" cy="2123658"/>
          </a:xfrm>
        </p:spPr>
        <p:txBody>
          <a:bodyPr wrap="square" anchor="t" anchorCtr="1">
            <a:spAutoFit/>
          </a:bodyPr>
          <a:lstStyle/>
          <a:p>
            <a:r>
              <a:rPr lang="en-US" altLang="en-US" b="1" dirty="0"/>
              <a:t>MTN-025 (HOPE) Data Management Training: Prescreening</a:t>
            </a:r>
            <a:endParaRPr lang="en-US" b="1" dirty="0"/>
          </a:p>
        </p:txBody>
      </p:sp>
      <p:sp>
        <p:nvSpPr>
          <p:cNvPr id="4" name="Subtitle 1"/>
          <p:cNvSpPr>
            <a:spLocks noGrp="1"/>
          </p:cNvSpPr>
          <p:nvPr>
            <p:ph type="subTitle" idx="1"/>
          </p:nvPr>
        </p:nvSpPr>
        <p:spPr>
          <a:xfrm>
            <a:off x="847725" y="4208644"/>
            <a:ext cx="7607300" cy="1668149"/>
          </a:xfrm>
        </p:spPr>
        <p:txBody>
          <a:bodyPr>
            <a:spAutoFit/>
          </a:bodyPr>
          <a:lstStyle/>
          <a:p>
            <a:pPr eaLnBrk="1" hangingPunct="1"/>
            <a:r>
              <a:rPr lang="en-US" altLang="en-US" dirty="0">
                <a:solidFill>
                  <a:schemeClr val="tx1"/>
                </a:solidFill>
              </a:rPr>
              <a:t>Statistical Center for HIV/AIDS Research &amp; Prevention (SCHARP)</a:t>
            </a:r>
          </a:p>
          <a:p>
            <a:pPr eaLnBrk="1" hangingPunct="1"/>
            <a:r>
              <a:rPr lang="en-US" altLang="en-US" dirty="0">
                <a:solidFill>
                  <a:schemeClr val="tx1"/>
                </a:solidFill>
              </a:rPr>
              <a:t>Fred Hutchinson Cancer Research Center</a:t>
            </a:r>
          </a:p>
        </p:txBody>
      </p:sp>
      <p:pic>
        <p:nvPicPr>
          <p:cNvPr id="5" name="Picture 4" descr="Fred Hutchinson Cancer Research Center">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762" y="5943600"/>
            <a:ext cx="2790825" cy="7334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5914893"/>
            <a:ext cx="2178050" cy="790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228600"/>
            <a:ext cx="2457450"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09860324"/>
      </p:ext>
    </p:extLst>
  </p:cSld>
  <p:clrMapOvr>
    <a:masterClrMapping/>
  </p:clrMapOvr>
  <mc:AlternateContent xmlns:mc="http://schemas.openxmlformats.org/markup-compatibility/2006">
    <mc:Choice xmlns:p14="http://schemas.microsoft.com/office/powerpoint/2010/main" Requires="p14">
      <p:transition spd="slow" p14:dur="2000" advTm="8444"/>
    </mc:Choice>
    <mc:Fallback>
      <p:transition spd="slow" advTm="8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Recruitment/Prescreening </a:t>
            </a:r>
            <a:br>
              <a:rPr lang="en-US" b="1" dirty="0"/>
            </a:br>
            <a:r>
              <a:rPr lang="en-US" b="1" dirty="0"/>
              <a:t>Documentation</a:t>
            </a:r>
          </a:p>
        </p:txBody>
      </p:sp>
      <p:sp>
        <p:nvSpPr>
          <p:cNvPr id="3" name="Content Placeholder 2"/>
          <p:cNvSpPr>
            <a:spLocks noGrp="1"/>
          </p:cNvSpPr>
          <p:nvPr>
            <p:ph idx="1"/>
          </p:nvPr>
        </p:nvSpPr>
        <p:spPr>
          <a:xfrm>
            <a:off x="457200" y="1752600"/>
            <a:ext cx="8229600" cy="4785232"/>
          </a:xfrm>
        </p:spPr>
        <p:txBody>
          <a:bodyPr/>
          <a:lstStyle/>
          <a:p>
            <a:endParaRPr lang="en-US" altLang="en-US" dirty="0"/>
          </a:p>
          <a:p>
            <a:r>
              <a:rPr lang="en-US" altLang="en-US" sz="3600" dirty="0"/>
              <a:t>Site Eligibility Recruitment Lists </a:t>
            </a:r>
          </a:p>
          <a:p>
            <a:pPr eaLnBrk="1" hangingPunct="1"/>
            <a:r>
              <a:rPr lang="en-US" altLang="en-US" sz="3600" dirty="0"/>
              <a:t>Pre-Screening ID Assignment</a:t>
            </a:r>
          </a:p>
          <a:p>
            <a:pPr eaLnBrk="1" hangingPunct="1"/>
            <a:r>
              <a:rPr lang="en-US" altLang="en-US" sz="3600" dirty="0"/>
              <a:t>Pre-Screening Outcome</a:t>
            </a:r>
          </a:p>
          <a:p>
            <a:pPr marL="0" indent="0" eaLnBrk="1" hangingPunct="1">
              <a:buNone/>
            </a:pPr>
            <a:endParaRPr lang="en-US" altLang="en-US" dirty="0"/>
          </a:p>
          <a:p>
            <a:pPr marL="0" indent="0">
              <a:buNone/>
            </a:pPr>
            <a:endParaRPr lang="en-US" dirty="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58943442"/>
      </p:ext>
    </p:extLst>
  </p:cSld>
  <p:clrMapOvr>
    <a:masterClrMapping/>
  </p:clrMapOvr>
  <mc:AlternateContent xmlns:mc="http://schemas.openxmlformats.org/markup-compatibility/2006" xmlns:p14="http://schemas.microsoft.com/office/powerpoint/2010/main">
    <mc:Choice Requires="p14">
      <p:transition spd="slow" p14:dur="2000" advTm="14677"/>
    </mc:Choice>
    <mc:Fallback xmlns="">
      <p:transition spd="slow" advTm="14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Site Eligibility Lists</a:t>
            </a:r>
          </a:p>
        </p:txBody>
      </p:sp>
      <p:sp>
        <p:nvSpPr>
          <p:cNvPr id="3" name="Content Placeholder 2"/>
          <p:cNvSpPr>
            <a:spLocks noGrp="1"/>
          </p:cNvSpPr>
          <p:nvPr>
            <p:ph idx="1"/>
          </p:nvPr>
        </p:nvSpPr>
        <p:spPr>
          <a:xfrm>
            <a:off x="457200" y="1600200"/>
            <a:ext cx="8229600" cy="5105400"/>
          </a:xfrm>
        </p:spPr>
        <p:txBody>
          <a:bodyPr/>
          <a:lstStyle/>
          <a:p>
            <a:r>
              <a:rPr lang="en-US" dirty="0"/>
              <a:t>Site Eligibility Recruitment Lists posted on Atlas to help sites track recruitment activities</a:t>
            </a:r>
          </a:p>
          <a:p>
            <a:pPr marL="0" indent="0">
              <a:buNone/>
            </a:pPr>
            <a:endParaRPr lang="en-US" dirty="0">
              <a:solidFill>
                <a:srgbClr val="FF0000"/>
              </a:solidFill>
            </a:endParaRPr>
          </a:p>
          <a:p>
            <a:endParaRPr lang="en-US" dirty="0">
              <a:solidFill>
                <a:srgbClr val="FF0000"/>
              </a:solidFill>
            </a:endParaRPr>
          </a:p>
          <a:p>
            <a:endParaRPr lang="en-US" dirty="0">
              <a:solidFill>
                <a:srgbClr val="FF0000"/>
              </a:solidFill>
            </a:endParaRPr>
          </a:p>
          <a:p>
            <a:pPr marL="0" indent="0">
              <a:buNone/>
            </a:pPr>
            <a:endParaRPr lang="en-US" sz="2400" dirty="0"/>
          </a:p>
          <a:p>
            <a:pPr marL="0" indent="0">
              <a:buNone/>
            </a:pPr>
            <a:endParaRPr lang="en-US" sz="2400" dirty="0"/>
          </a:p>
          <a:p>
            <a:pPr marL="0" indent="0">
              <a:buNone/>
            </a:pPr>
            <a:r>
              <a:rPr lang="en-US" sz="2400" dirty="0"/>
              <a:t>https://atlas.scharp.org/cpas/project/MTN/025/Participant%20Eligibility%20Lists/begin.view?</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3144267"/>
            <a:ext cx="4953000"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descr="C:\Users\mapeda\AppData\Local\Microsoft\Windows\Temporary Internet Files\Content.IE5\EE1LJHYO\cyberscooty-fleche-verte[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8951708">
            <a:off x="2848640" y="3373888"/>
            <a:ext cx="3037310" cy="95094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89106878"/>
      </p:ext>
    </p:extLst>
  </p:cSld>
  <p:clrMapOvr>
    <a:masterClrMapping/>
  </p:clrMapOvr>
  <mc:AlternateContent xmlns:mc="http://schemas.openxmlformats.org/markup-compatibility/2006">
    <mc:Choice xmlns:p14="http://schemas.microsoft.com/office/powerpoint/2010/main" Requires="p14">
      <p:transition spd="slow" p14:dur="2000" advTm="29139"/>
    </mc:Choice>
    <mc:Fallback>
      <p:transition spd="slow" advTm="29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Site Eligibility Lists</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Listing will include PTIDs of all enrolled ASPIRE participants </a:t>
            </a:r>
          </a:p>
          <a:p>
            <a:pPr lvl="1"/>
            <a:r>
              <a:rPr lang="en-US" dirty="0"/>
              <a:t>Preliminary Eligibility Status, including reasons for ineligibility</a:t>
            </a:r>
          </a:p>
          <a:p>
            <a:pPr lvl="1"/>
            <a:endParaRPr lang="en-US" dirty="0"/>
          </a:p>
          <a:p>
            <a:r>
              <a:rPr lang="en-US" dirty="0"/>
              <a:t>A code will be assigned for participants who seroconverted during ASPIRE to preserve confidentiality. 	</a:t>
            </a:r>
          </a:p>
          <a:p>
            <a:pPr lvl="1"/>
            <a:r>
              <a:rPr lang="en-US" dirty="0"/>
              <a:t>Code list will also be posted to Atlas webpage</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21945909"/>
      </p:ext>
    </p:extLst>
  </p:cSld>
  <p:clrMapOvr>
    <a:masterClrMapping/>
  </p:clrMapOvr>
  <mc:AlternateContent xmlns:mc="http://schemas.openxmlformats.org/markup-compatibility/2006" xmlns:p14="http://schemas.microsoft.com/office/powerpoint/2010/main">
    <mc:Choice Requires="p14">
      <p:transition spd="slow" p14:dur="2000" advTm="51822"/>
    </mc:Choice>
    <mc:Fallback xmlns="">
      <p:transition spd="slow" advTm="51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Pre-Screening ID Assignment</a:t>
            </a:r>
          </a:p>
        </p:txBody>
      </p:sp>
      <p:sp>
        <p:nvSpPr>
          <p:cNvPr id="3" name="Content Placeholder 2"/>
          <p:cNvSpPr>
            <a:spLocks noGrp="1"/>
          </p:cNvSpPr>
          <p:nvPr>
            <p:ph idx="1"/>
          </p:nvPr>
        </p:nvSpPr>
        <p:spPr/>
        <p:txBody>
          <a:bodyPr/>
          <a:lstStyle/>
          <a:p>
            <a:r>
              <a:rPr lang="en-US" dirty="0"/>
              <a:t>Pre-Screening Number generated for all former ASPIRE participants </a:t>
            </a:r>
          </a:p>
          <a:p>
            <a:endParaRPr lang="en-US" dirty="0"/>
          </a:p>
          <a:p>
            <a:r>
              <a:rPr lang="en-US" dirty="0"/>
              <a:t>Pre-Screening Number will be generated in Medidata Rave</a:t>
            </a:r>
          </a:p>
          <a:p>
            <a:pPr marL="0" indent="0">
              <a:buNone/>
            </a:pPr>
            <a:endParaRPr lang="en-US" dirty="0"/>
          </a:p>
          <a:p>
            <a:r>
              <a:rPr lang="en-US" dirty="0"/>
              <a:t>Transcribe the Pre-Screening Number in designated space next to her ASPIRE PTID on the Site Eligibility List</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95056172"/>
      </p:ext>
    </p:extLst>
  </p:cSld>
  <p:clrMapOvr>
    <a:masterClrMapping/>
  </p:clrMapOvr>
  <mc:AlternateContent xmlns:mc="http://schemas.openxmlformats.org/markup-compatibility/2006" xmlns:p14="http://schemas.microsoft.com/office/powerpoint/2010/main">
    <mc:Choice Requires="p14">
      <p:transition spd="slow" p14:dur="2000" advTm="43436"/>
    </mc:Choice>
    <mc:Fallback xmlns="">
      <p:transition spd="slow" advTm="43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Pre-Screening Outcome CRF</a:t>
            </a:r>
          </a:p>
        </p:txBody>
      </p:sp>
      <p:sp>
        <p:nvSpPr>
          <p:cNvPr id="3" name="Content Placeholder 2"/>
          <p:cNvSpPr>
            <a:spLocks noGrp="1"/>
          </p:cNvSpPr>
          <p:nvPr>
            <p:ph idx="1"/>
          </p:nvPr>
        </p:nvSpPr>
        <p:spPr>
          <a:xfrm>
            <a:off x="381000" y="1676400"/>
            <a:ext cx="8229600" cy="4785232"/>
          </a:xfrm>
        </p:spPr>
        <p:txBody>
          <a:bodyPr/>
          <a:lstStyle/>
          <a:p>
            <a:r>
              <a:rPr lang="en-US" sz="2400" dirty="0"/>
              <a:t>Completed for each ASPIRE participant </a:t>
            </a:r>
          </a:p>
          <a:p>
            <a:pPr marL="0" indent="0">
              <a:buNone/>
            </a:pPr>
            <a:endParaRPr lang="en-US" sz="2400" dirty="0"/>
          </a:p>
          <a:p>
            <a:r>
              <a:rPr lang="en-US" sz="2400" dirty="0"/>
              <a:t>Only CRF that is completed for ASPIRE participants who do not complete Screening Visit for HOPE</a:t>
            </a:r>
          </a:p>
          <a:p>
            <a:pPr marL="0" indent="0">
              <a:buNone/>
            </a:pPr>
            <a:endParaRPr lang="en-US" sz="2400" dirty="0"/>
          </a:p>
          <a:p>
            <a:pPr>
              <a:buFont typeface="Arial" panose="020B0604020202020204" pitchFamily="34" charset="0"/>
              <a:buChar char="•"/>
            </a:pPr>
            <a:r>
              <a:rPr lang="en-US" sz="2400" dirty="0"/>
              <a:t>Purpose is to capture whether each ASPIRE participant contacted and scheduled for HOPE Screening Visit, or reasons why not contacted</a:t>
            </a:r>
          </a:p>
          <a:p>
            <a:pPr marL="0" indent="0">
              <a:buNone/>
            </a:pPr>
            <a:endParaRPr lang="en-US" sz="2400" dirty="0"/>
          </a:p>
          <a:p>
            <a:r>
              <a:rPr lang="en-US" sz="2400" u="sng" dirty="0"/>
              <a:t>Note</a:t>
            </a:r>
            <a:r>
              <a:rPr lang="en-US" sz="2400" dirty="0"/>
              <a:t>: Coordinate completion of CRF with other study CRS’ if a former ASPIRE participant does not screen for HOPE at your site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12426973"/>
      </p:ext>
    </p:extLst>
  </p:cSld>
  <p:clrMapOvr>
    <a:masterClrMapping/>
  </p:clrMapOvr>
  <mc:AlternateContent xmlns:mc="http://schemas.openxmlformats.org/markup-compatibility/2006" xmlns:p14="http://schemas.microsoft.com/office/powerpoint/2010/main">
    <mc:Choice Requires="p14">
      <p:transition spd="slow" p14:dur="2000" advTm="80155"/>
    </mc:Choice>
    <mc:Fallback xmlns="">
      <p:transition spd="slow" advTm="80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Pre-Screening Outcome CRF</a:t>
            </a:r>
          </a:p>
        </p:txBody>
      </p:sp>
      <p:pic>
        <p:nvPicPr>
          <p:cNvPr id="1026"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752601" y="1676400"/>
            <a:ext cx="5217492" cy="5044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41130005"/>
      </p:ext>
    </p:extLst>
  </p:cSld>
  <p:clrMapOvr>
    <a:masterClrMapping/>
  </p:clrMapOvr>
  <mc:AlternateContent xmlns:mc="http://schemas.openxmlformats.org/markup-compatibility/2006" xmlns:p14="http://schemas.microsoft.com/office/powerpoint/2010/main">
    <mc:Choice Requires="p14">
      <p:transition spd="slow" p14:dur="2000" advTm="58906"/>
    </mc:Choice>
    <mc:Fallback xmlns="">
      <p:transition spd="slow" advTm="58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OWBARVISIBLE" val="True"/>
  <p:tag name="CSVFORMAT" val="0"/>
  <p:tag name="COUNTDOWNSTYLE" val="-1"/>
  <p:tag name="COUNTDOWNSECONDS" val="10"/>
  <p:tag name="BACKUPSESSIONS" val="True"/>
  <p:tag name="REVIEWONLY" val="False"/>
  <p:tag name="RACEENDPOINTS" val="100"/>
  <p:tag name="PARTICIPANTSINLEADERBOARD" val="5"/>
  <p:tag name="BUBBLESIZEVISIBLE" val="True"/>
  <p:tag name="CUSTOMGRIDBACKCOLOR" val="-722948"/>
  <p:tag name="CUSTOMCELLBACKCOLOR3" val="-268652"/>
  <p:tag name="DISPLAYDEVICENUMBER" val="True"/>
  <p:tag name="AUTOSIZEGRID" val="True"/>
  <p:tag name="POLLINGCYCLE" val="2"/>
  <p:tag name="INCLUDENONRESPONDERS" val="False"/>
  <p:tag name="CORRECTPOINTVALUE" val="1"/>
  <p:tag name="ZEROBASED" val="False"/>
  <p:tag name="FIBDISPLAYRESULTS" val="True"/>
  <p:tag name="PRRESPONSE1" val="10"/>
  <p:tag name="PRRESPONSE5" val="6"/>
  <p:tag name="PRRESPONSE9" val="2"/>
  <p:tag name="TASKPANEKEY" val="61d8a3e7-4184-4e7d-9c93-462baf318fb2"/>
  <p:tag name="USESECONDARYMONITOR" val="True"/>
  <p:tag name="ANSWERNOWTEXT" val="Answer Now"/>
  <p:tag name="INPUTSOURCE" val="1"/>
  <p:tag name="CHARTVALUEFORMAT" val="0%"/>
  <p:tag name="STDCHART" val="1"/>
  <p:tag name="TEAMSINLEADERBOARD" val="5"/>
  <p:tag name="BUBBLEGROUPING" val="3"/>
  <p:tag name="CUSTOMCELLBACKCOLOR2" val="-13395457"/>
  <p:tag name="DISPLAYDEVICEID" val="True"/>
  <p:tag name="GRIDPOSITION" val="1"/>
  <p:tag name="RESETCHARTS" val="True"/>
  <p:tag name="INCORRECTPOINTVALUE" val="0"/>
  <p:tag name="CHARTSCALE" val="True"/>
  <p:tag name="FIBDISPLAYKEYWORDS" val="True"/>
  <p:tag name="PRRESPONSE6" val="5"/>
  <p:tag name="SHOWFLASHWARNING" val="True"/>
  <p:tag name="EXPANDSHOWBAR" val="False"/>
  <p:tag name="RESPCOUNTERSTYLE" val="-1"/>
  <p:tag name="ALLOWDUPLICATES" val="False"/>
  <p:tag name="AUTOUPDATEALIASES" val="True"/>
  <p:tag name="MAXRESPONDERS" val="5"/>
  <p:tag name="CUSTOMCELLFORECOLOR" val="-16777216"/>
  <p:tag name="DISPLAYNAME" val="True"/>
  <p:tag name="GRIDFONTSIZE" val="12"/>
  <p:tag name="INCLUDEPPT" val="True"/>
  <p:tag name="AUTOADJUSTPARTRANGE" val="True"/>
  <p:tag name="PRRESPONSE2" val="9"/>
  <p:tag name="PRRESPONSE8" val="3"/>
  <p:tag name="POWERPOINTVERSION" val="14.0"/>
  <p:tag name="RESPCOUNTERFORMAT" val="0"/>
  <p:tag name="AUTOADVANCE" val="False"/>
  <p:tag name="SKIPREMAININGRACESLIDES" val="True"/>
  <p:tag name="CUSTOMCELLBACKCOLOR1" val="-657956"/>
  <p:tag name="GRIDROTATIONINTERVAL" val="2"/>
  <p:tag name="MULTIRESPDIVISOR" val="1"/>
  <p:tag name="ADVANCEDSETTINGSVIEW" val="False"/>
  <p:tag name="PRRESPONSE4" val="7"/>
  <p:tag name="TPVERSION" val="2008"/>
  <p:tag name="RESPTABLESTYLE" val="-1"/>
  <p:tag name="RACERSMAXDISPLAYED" val="5"/>
  <p:tag name="DEFAULTNUMTEAMS" val="5"/>
  <p:tag name="GRIDSIZE" val="{Width=800, Height=600}"/>
  <p:tag name="REALTIMEBACKUP" val="False"/>
  <p:tag name="PRRESPONSE3" val="8"/>
  <p:tag name="SAVECSVWITHSESSION" val="False"/>
  <p:tag name="BACKUPMAINTENANCE" val="7"/>
  <p:tag name="BUBBLEVALUEFORMAT" val="0.0"/>
  <p:tag name="CHARTCOLORS" val="0"/>
  <p:tag name="FIBNUMRESULTS" val="5"/>
  <p:tag name="ALWAYSOPENPOLL" val="False"/>
  <p:tag name="ROTATIONINTERVAL" val="2"/>
  <p:tag name="USESCHEMECOLORS" val="True"/>
  <p:tag name="REALTIMEBACKUPPATH" val="(None)"/>
  <p:tag name="BULLETTYPE" val="3"/>
  <p:tag name="BUBBLENAMEVISIBLE" val="True"/>
  <p:tag name="ALLOWUSERFEEDBACK" val="True"/>
  <p:tag name="ANSWERNOWSTYLE" val="-1"/>
  <p:tag name="GRIDOPACITY" val="90"/>
  <p:tag name="PRRESPONSE10" val="1"/>
  <p:tag name="CHARTLABELS" val="1"/>
  <p:tag name="RACEANIMATIONSPEED" val="3"/>
  <p:tag name="NUMRESPONSES" val="1"/>
  <p:tag name="CUSTOMCELLBACKCOLOR4" val="-8355712"/>
  <p:tag name="PRRESPONSE7" val="4"/>
  <p:tag name="FIBINCLUDEOTHER" val="True"/>
  <p:tag name="DELIMITERS" val="3.1"/>
  <p:tag name="TPFULLVERSION" val="4.3.2.1178"/>
</p:tagLst>
</file>

<file path=ppt/tags/tag2.xml><?xml version="1.0" encoding="utf-8"?>
<p:tagLst xmlns:a="http://schemas.openxmlformats.org/drawingml/2006/main" xmlns:r="http://schemas.openxmlformats.org/officeDocument/2006/relationships" xmlns:p="http://schemas.openxmlformats.org/presentationml/2006/main">
  <p:tag name="TIMING" val="|2.2|1.1|0.9"/>
</p:tagLst>
</file>

<file path=ppt/theme/theme1.xml><?xml version="1.0" encoding="utf-8"?>
<a:theme xmlns:a="http://schemas.openxmlformats.org/drawingml/2006/main" name="4_Quadrant">
  <a:themeElements>
    <a:clrScheme name="Quadrant 12">
      <a:dk1>
        <a:srgbClr val="000000"/>
      </a:dk1>
      <a:lt1>
        <a:srgbClr val="FFFFFF"/>
      </a:lt1>
      <a:dk2>
        <a:srgbClr val="000000"/>
      </a:dk2>
      <a:lt2>
        <a:srgbClr val="669900"/>
      </a:lt2>
      <a:accent1>
        <a:srgbClr val="800080"/>
      </a:accent1>
      <a:accent2>
        <a:srgbClr val="800080"/>
      </a:accent2>
      <a:accent3>
        <a:srgbClr val="FFFFFF"/>
      </a:accent3>
      <a:accent4>
        <a:srgbClr val="000000"/>
      </a:accent4>
      <a:accent5>
        <a:srgbClr val="C0AAC0"/>
      </a:accent5>
      <a:accent6>
        <a:srgbClr val="730073"/>
      </a:accent6>
      <a:hlink>
        <a:srgbClr val="996633"/>
      </a:hlink>
      <a:folHlink>
        <a:srgbClr val="993300"/>
      </a:folHlink>
    </a:clrScheme>
    <a:fontScheme name="Quadra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
      <a:clrScheme name="Quadrant 10">
        <a:dk1>
          <a:srgbClr val="000000"/>
        </a:dk1>
        <a:lt1>
          <a:srgbClr val="FFFFFF"/>
        </a:lt1>
        <a:dk2>
          <a:srgbClr val="420000"/>
        </a:dk2>
        <a:lt2>
          <a:srgbClr val="669900"/>
        </a:lt2>
        <a:accent1>
          <a:srgbClr val="800080"/>
        </a:accent1>
        <a:accent2>
          <a:srgbClr val="999966"/>
        </a:accent2>
        <a:accent3>
          <a:srgbClr val="FFFFFF"/>
        </a:accent3>
        <a:accent4>
          <a:srgbClr val="000000"/>
        </a:accent4>
        <a:accent5>
          <a:srgbClr val="C0AAC0"/>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11">
        <a:dk1>
          <a:srgbClr val="000000"/>
        </a:dk1>
        <a:lt1>
          <a:srgbClr val="FFFFFF"/>
        </a:lt1>
        <a:dk2>
          <a:srgbClr val="420000"/>
        </a:dk2>
        <a:lt2>
          <a:srgbClr val="669900"/>
        </a:lt2>
        <a:accent1>
          <a:srgbClr val="800080"/>
        </a:accent1>
        <a:accent2>
          <a:srgbClr val="800080"/>
        </a:accent2>
        <a:accent3>
          <a:srgbClr val="FFFFFF"/>
        </a:accent3>
        <a:accent4>
          <a:srgbClr val="000000"/>
        </a:accent4>
        <a:accent5>
          <a:srgbClr val="C0AAC0"/>
        </a:accent5>
        <a:accent6>
          <a:srgbClr val="730073"/>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12">
        <a:dk1>
          <a:srgbClr val="000000"/>
        </a:dk1>
        <a:lt1>
          <a:srgbClr val="FFFFFF"/>
        </a:lt1>
        <a:dk2>
          <a:srgbClr val="000000"/>
        </a:dk2>
        <a:lt2>
          <a:srgbClr val="669900"/>
        </a:lt2>
        <a:accent1>
          <a:srgbClr val="800080"/>
        </a:accent1>
        <a:accent2>
          <a:srgbClr val="800080"/>
        </a:accent2>
        <a:accent3>
          <a:srgbClr val="FFFFFF"/>
        </a:accent3>
        <a:accent4>
          <a:srgbClr val="000000"/>
        </a:accent4>
        <a:accent5>
          <a:srgbClr val="C0AAC0"/>
        </a:accent5>
        <a:accent6>
          <a:srgbClr val="730073"/>
        </a:accent6>
        <a:hlink>
          <a:srgbClr val="996633"/>
        </a:hlink>
        <a:folHlink>
          <a:srgbClr val="9933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customXsn xmlns="http://schemas.microsoft.com/office/2006/metadata/customXsn">
  <xsnLocation/>
  <cached>True</cached>
  <openByDefault>True</openByDefault>
  <xsnScope/>
</customXsn>
</file>

<file path=customXml/item3.xml><?xml version="1.0" encoding="utf-8"?>
<p:properties xmlns:p="http://schemas.microsoft.com/office/2006/metadata/properties" xmlns:xsi="http://www.w3.org/2001/XMLSchema-instance" xmlns:pc="http://schemas.microsoft.com/office/infopath/2007/PartnerControls">
  <documentManagement>
    <Day xmlns="EE46082F-C198-4CB5-9620-9A849056120C" xsi:nil="true"/>
    <Status xmlns="ee46082f-c198-4cb5-9620-9a849056120c" xsi:nil="true"/>
    <TrainingType xmlns="EE46082F-C198-4CB5-9620-9A849056120C">Study Specific</TrainingType>
    <DocType xmlns="EE46082F-C198-4CB5-9620-9A849056120C"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A42BCD7002D0A448BEE7732B5A98971A" ma:contentTypeVersion="3" ma:contentTypeDescription="Create a new document." ma:contentTypeScope="" ma:versionID="e02ee09830479890d3826c688a0a3fef">
  <xsd:schema xmlns:xsd="http://www.w3.org/2001/XMLSchema" xmlns:xs="http://www.w3.org/2001/XMLSchema" xmlns:p="http://schemas.microsoft.com/office/2006/metadata/properties" xmlns:ns2="EE46082F-C198-4CB5-9620-9A849056120C" xmlns:ns3="ee46082f-c198-4cb5-9620-9a849056120c" xmlns:ns4="0cdb9d7b-3bdb-4b1c-be50-7737cb6ee7a2" targetNamespace="http://schemas.microsoft.com/office/2006/metadata/properties" ma:root="true" ma:fieldsID="c0bda97d02a2442ba92bddb079402372" ns2:_="" ns3:_="" ns4:_="">
    <xsd:import namespace="EE46082F-C198-4CB5-9620-9A849056120C"/>
    <xsd:import namespace="ee46082f-c198-4cb5-9620-9a849056120c"/>
    <xsd:import namespace="0cdb9d7b-3bdb-4b1c-be50-7737cb6ee7a2"/>
    <xsd:element name="properties">
      <xsd:complexType>
        <xsd:sequence>
          <xsd:element name="documentManagement">
            <xsd:complexType>
              <xsd:all>
                <xsd:element ref="ns2:TrainingType" minOccurs="0"/>
                <xsd:element ref="ns2:DocType" minOccurs="0"/>
                <xsd:element ref="ns2:Day" minOccurs="0"/>
                <xsd:element ref="ns3:Status"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46082F-C198-4CB5-9620-9A849056120C" elementFormDefault="qualified">
    <xsd:import namespace="http://schemas.microsoft.com/office/2006/documentManagement/types"/>
    <xsd:import namespace="http://schemas.microsoft.com/office/infopath/2007/PartnerControls"/>
    <xsd:element name="TrainingType" ma:index="8" nillable="true" ma:displayName="TrainingType" ma:format="Dropdown" ma:internalName="TrainingType">
      <xsd:simpleType>
        <xsd:restriction base="dms:Choice">
          <xsd:enumeration value="Study Specific"/>
          <xsd:enumeration value="Refresher"/>
          <xsd:enumeration value="Other"/>
        </xsd:restriction>
      </xsd:simpleType>
    </xsd:element>
    <xsd:element name="DocType" ma:index="9" nillable="true" ma:displayName="DocType" ma:format="Dropdown" ma:internalName="DocType">
      <xsd:simpleType>
        <xsd:restriction base="dms:Choice">
          <xsd:enumeration value="Agenda"/>
          <xsd:enumeration value="Evaluations"/>
          <xsd:enumeration value="Presentations"/>
          <xsd:enumeration value="Logistics"/>
          <xsd:enumeration value="Handouts/Scenario"/>
          <xsd:enumeration value="Report"/>
          <xsd:enumeration value="Other"/>
        </xsd:restriction>
      </xsd:simpleType>
    </xsd:element>
    <xsd:element name="Day" ma:index="10" nillable="true" ma:displayName="Day" ma:internalName="Day">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e46082f-c198-4cb5-9620-9a849056120c" elementFormDefault="qualified">
    <xsd:import namespace="http://schemas.microsoft.com/office/2006/documentManagement/types"/>
    <xsd:import namespace="http://schemas.microsoft.com/office/infopath/2007/PartnerControls"/>
    <xsd:element name="Status" ma:index="11" nillable="true" ma:displayName="Status" ma:format="Dropdown" ma:internalName="Status">
      <xsd:simpleType>
        <xsd:restriction base="dms:Choice">
          <xsd:enumeration value="Draft"/>
          <xsd:enumeration value="Archive"/>
          <xsd:enumeration value="Final"/>
        </xsd:restriction>
      </xsd:simpleType>
    </xsd:element>
  </xsd:schema>
  <xsd:schema xmlns:xsd="http://www.w3.org/2001/XMLSchema" xmlns:xs="http://www.w3.org/2001/XMLSchema" xmlns:dms="http://schemas.microsoft.com/office/2006/documentManagement/types" xmlns:pc="http://schemas.microsoft.com/office/infopath/2007/PartnerControls" targetNamespace="0cdb9d7b-3bdb-4b1c-be50-7737cb6ee7a2"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88C0D2-07A9-4A7A-A34B-3756E76172BD}">
  <ds:schemaRefs>
    <ds:schemaRef ds:uri="http://schemas.microsoft.com/sharepoint/v3/contenttype/forms"/>
  </ds:schemaRefs>
</ds:datastoreItem>
</file>

<file path=customXml/itemProps2.xml><?xml version="1.0" encoding="utf-8"?>
<ds:datastoreItem xmlns:ds="http://schemas.openxmlformats.org/officeDocument/2006/customXml" ds:itemID="{D4531570-A673-4F6B-A76D-D426936D3956}">
  <ds:schemaRefs>
    <ds:schemaRef ds:uri="http://schemas.microsoft.com/office/2006/metadata/customXsn"/>
  </ds:schemaRefs>
</ds:datastoreItem>
</file>

<file path=customXml/itemProps3.xml><?xml version="1.0" encoding="utf-8"?>
<ds:datastoreItem xmlns:ds="http://schemas.openxmlformats.org/officeDocument/2006/customXml" ds:itemID="{14369553-D15B-4810-BB19-2FBA46A292ED}">
  <ds:schemaRefs>
    <ds:schemaRef ds:uri="0cdb9d7b-3bdb-4b1c-be50-7737cb6ee7a2"/>
    <ds:schemaRef ds:uri="http://www.w3.org/XML/1998/namespace"/>
    <ds:schemaRef ds:uri="http://schemas.microsoft.com/office/2006/documentManagement/types"/>
    <ds:schemaRef ds:uri="http://schemas.openxmlformats.org/package/2006/metadata/core-properties"/>
    <ds:schemaRef ds:uri="http://purl.org/dc/elements/1.1/"/>
    <ds:schemaRef ds:uri="http://purl.org/dc/terms/"/>
    <ds:schemaRef ds:uri="http://schemas.microsoft.com/office/infopath/2007/PartnerControls"/>
    <ds:schemaRef ds:uri="ee46082f-c198-4cb5-9620-9a849056120c"/>
    <ds:schemaRef ds:uri="EE46082F-C198-4CB5-9620-9A849056120C"/>
    <ds:schemaRef ds:uri="http://schemas.microsoft.com/office/2006/metadata/properties"/>
    <ds:schemaRef ds:uri="http://purl.org/dc/dcmitype/"/>
  </ds:schemaRefs>
</ds:datastoreItem>
</file>

<file path=customXml/itemProps4.xml><?xml version="1.0" encoding="utf-8"?>
<ds:datastoreItem xmlns:ds="http://schemas.openxmlformats.org/officeDocument/2006/customXml" ds:itemID="{6C4BF08C-A200-4A01-8164-4CFB27A4B2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46082F-C198-4CB5-9620-9A849056120C"/>
    <ds:schemaRef ds:uri="ee46082f-c198-4cb5-9620-9a849056120c"/>
    <ds:schemaRef ds:uri="0cdb9d7b-3bdb-4b1c-be50-7737cb6ee7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5513</TotalTime>
  <Words>637</Words>
  <Application>Microsoft Office PowerPoint</Application>
  <PresentationFormat>On-screen Show (4:3)</PresentationFormat>
  <Paragraphs>55</Paragraphs>
  <Slides>7</Slides>
  <Notes>7</Notes>
  <HiddenSlides>0</HiddenSlides>
  <MMClips>7</MMClips>
  <ScaleCrop>false</ScaleCrop>
  <HeadingPairs>
    <vt:vector size="4" baseType="variant">
      <vt:variant>
        <vt:lpstr>Theme</vt:lpstr>
      </vt:variant>
      <vt:variant>
        <vt:i4>3</vt:i4>
      </vt:variant>
      <vt:variant>
        <vt:lpstr>Slide Titles</vt:lpstr>
      </vt:variant>
      <vt:variant>
        <vt:i4>7</vt:i4>
      </vt:variant>
    </vt:vector>
  </HeadingPairs>
  <TitlesOfParts>
    <vt:vector size="10" baseType="lpstr">
      <vt:lpstr>4_Quadrant</vt:lpstr>
      <vt:lpstr>3_Office Theme</vt:lpstr>
      <vt:lpstr>Office Theme</vt:lpstr>
      <vt:lpstr>MTN-025 (HOPE) Data Management Training: Prescreening</vt:lpstr>
      <vt:lpstr>Recruitment/Prescreening  Documentation</vt:lpstr>
      <vt:lpstr>Site Eligibility Lists</vt:lpstr>
      <vt:lpstr>Site Eligibility Lists</vt:lpstr>
      <vt:lpstr>Pre-Screening ID Assignment</vt:lpstr>
      <vt:lpstr>Pre-Screening Outcome CRF</vt:lpstr>
      <vt:lpstr>Pre-Screening Outcome CRF</vt:lpstr>
    </vt:vector>
  </TitlesOfParts>
  <Company>MTN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Microbicides 2008</dc:title>
  <dc:creator>rullcm</dc:creator>
  <cp:lastModifiedBy>Peda, Melissa A</cp:lastModifiedBy>
  <cp:revision>490</cp:revision>
  <cp:lastPrinted>2016-07-11T13:54:19Z</cp:lastPrinted>
  <dcterms:created xsi:type="dcterms:W3CDTF">2008-01-29T12:38:48Z</dcterms:created>
  <dcterms:modified xsi:type="dcterms:W3CDTF">2016-07-12T22:23:16Z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0x010100A42BCD7002D0A448BEE7732B5A98971A</vt:lpwstr>
  </property>
</Properties>
</file>